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4"/>
  </p:notesMasterIdLst>
  <p:sldIdLst>
    <p:sldId id="257" r:id="rId2"/>
    <p:sldId id="264" r:id="rId3"/>
    <p:sldId id="302" r:id="rId4"/>
    <p:sldId id="309" r:id="rId5"/>
    <p:sldId id="303" r:id="rId6"/>
    <p:sldId id="304" r:id="rId7"/>
    <p:sldId id="305" r:id="rId8"/>
    <p:sldId id="282" r:id="rId9"/>
    <p:sldId id="283" r:id="rId10"/>
    <p:sldId id="307" r:id="rId11"/>
    <p:sldId id="293" r:id="rId12"/>
    <p:sldId id="299" r:id="rId13"/>
    <p:sldId id="296" r:id="rId14"/>
    <p:sldId id="297" r:id="rId15"/>
    <p:sldId id="298" r:id="rId16"/>
    <p:sldId id="300" r:id="rId17"/>
    <p:sldId id="301" r:id="rId18"/>
    <p:sldId id="295" r:id="rId19"/>
    <p:sldId id="311" r:id="rId20"/>
    <p:sldId id="291" r:id="rId21"/>
    <p:sldId id="294" r:id="rId22"/>
    <p:sldId id="31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26" d="100"/>
          <a:sy n="126" d="100"/>
        </p:scale>
        <p:origin x="-1952"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2FFB42-B6D4-CB42-9278-2836779C99C3}" type="datetimeFigureOut">
              <a:rPr lang="en-US" smtClean="0"/>
              <a:pPr/>
              <a:t>10/19/11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23BA66-ECE0-AD48-B111-F9798CACA7B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A6689F-680F-F745-B66A-7D388F4F0C1A}" type="slidenum">
              <a:rPr lang="en-US"/>
              <a:pPr/>
              <a:t>3</a:t>
            </a:fld>
            <a:endParaRPr lang="en-US"/>
          </a:p>
        </p:txBody>
      </p:sp>
      <p:sp>
        <p:nvSpPr>
          <p:cNvPr id="92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219"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During the first week of November 1833, the Saints in Jackson County, Missouri, were driven from their homes and forced across the Missouri River into Clay County, where they were received with some degree of kindness. Elder Parley P. Pratt gave the following account of subsequent events:</a:t>
            </a:r>
          </a:p>
          <a:p>
            <a:r>
              <a:rPr lang="en-US" sz="1200" kern="1200" dirty="0" smtClean="0">
                <a:solidFill>
                  <a:schemeClr val="tx1"/>
                </a:solidFill>
                <a:latin typeface="+mn-lt"/>
                <a:ea typeface="+mn-ea"/>
                <a:cs typeface="+mn-cs"/>
              </a:rPr>
              <a:t>“After making our escape into the county of Clay—being reduced to the lowest poverty—I made a living by day labor, jobbing, building, or wood cutting, till some time in the winter of 1834, when a general Conference was held at my house, in which it was decided that two of the Elders should be sent to Ohio, in order to counsel with President Smith and the Church at Kirtland, and take some measures for the relief or restoration of the people thus plundered and driven from their homes. The question was put to the Conference: ‘Who would volunteer to perform so great a journey?’</a:t>
            </a:r>
          </a:p>
          <a:p>
            <a:r>
              <a:rPr lang="en-US" sz="1200" kern="1200" dirty="0" smtClean="0">
                <a:solidFill>
                  <a:schemeClr val="tx1"/>
                </a:solidFill>
                <a:latin typeface="+mn-lt"/>
                <a:ea typeface="+mn-ea"/>
                <a:cs typeface="+mn-cs"/>
              </a:rPr>
              <a:t>“The poverty of all, and the inclement season of the year made all hesitate. At length Lyman Wight and myself offered our services, which were readily accepted. I was at this time entirely destitute of proper clothing for the journey; and I had neither horse, saddle, bridle, money nor provisions to take with me; or to leave with my wife, who lay sick and helpless most of the time.</a:t>
            </a:r>
          </a:p>
          <a:p>
            <a:r>
              <a:rPr lang="en-US" sz="1200" kern="1200" dirty="0" smtClean="0">
                <a:solidFill>
                  <a:schemeClr val="tx1"/>
                </a:solidFill>
                <a:latin typeface="+mn-lt"/>
                <a:ea typeface="+mn-ea"/>
                <a:cs typeface="+mn-cs"/>
              </a:rPr>
              <a:t>“Under these circumstances I knew not what to do. Nearly all had been robbed and plundered, and all were poor. As we had to start without delay, I almost trembled at the undertaking; it seemed to be all but an impossibility; but ‘to him that believeth all things are possible.’</a:t>
            </a:r>
          </a:p>
          <a:p>
            <a:r>
              <a:rPr lang="en-US" sz="1200" kern="1200" dirty="0" smtClean="0">
                <a:solidFill>
                  <a:schemeClr val="tx1"/>
                </a:solidFill>
                <a:latin typeface="+mn-lt"/>
                <a:ea typeface="+mn-ea"/>
                <a:cs typeface="+mn-cs"/>
              </a:rPr>
              <a:t>“. . . We were soon ready, and on the first of February we mounted our horses, and started in good cheer to ride one thousand or fifteen hundred miles through a wilderness country. We had not one cent of money in our pockets on starting.</a:t>
            </a:r>
          </a:p>
          <a:p>
            <a:r>
              <a:rPr lang="en-US" sz="1200" kern="1200" dirty="0" smtClean="0">
                <a:solidFill>
                  <a:schemeClr val="tx1"/>
                </a:solidFill>
                <a:latin typeface="+mn-lt"/>
                <a:ea typeface="+mn-ea"/>
                <a:cs typeface="+mn-cs"/>
              </a:rPr>
              <a:t>“We travelled every day, whether through storm or sunshine, mud, rain or snow; except when our public duties called us to tarry. We arrived in Kirtland early in the spring, all safe and sound; we had lacked for nothing on the road, and now had plenty of funds in hand. President Joseph Smith and the Church in Kirtland received us with a hospitality and joy unknown except among the Saints; and much interest was felt there, as well as elsewhere, on the subject of our persecution.” (</a:t>
            </a:r>
            <a:r>
              <a:rPr lang="en-US" sz="1200" i="1" kern="1200" dirty="0" smtClean="0">
                <a:solidFill>
                  <a:schemeClr val="tx1"/>
                </a:solidFill>
                <a:latin typeface="+mn-lt"/>
                <a:ea typeface="+mn-ea"/>
                <a:cs typeface="+mn-cs"/>
              </a:rPr>
              <a:t>Autobiography of Parley P. Pratt,</a:t>
            </a:r>
            <a:r>
              <a:rPr lang="en-US" sz="1200" kern="1200" dirty="0" smtClean="0">
                <a:solidFill>
                  <a:schemeClr val="tx1"/>
                </a:solidFill>
                <a:latin typeface="+mn-lt"/>
                <a:ea typeface="+mn-ea"/>
                <a:cs typeface="+mn-cs"/>
              </a:rPr>
              <a:t> pp. 107–9.)</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F23BA66-ECE0-AD48-B111-F9798CACA7B5}"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a:t>
            </a:r>
            <a:r>
              <a:rPr lang="en-US" baseline="0" smtClean="0"/>
              <a:t>val;eys</a:t>
            </a:r>
            <a:r>
              <a:rPr lang="en-US" baseline="0" dirty="0" smtClean="0"/>
              <a:t> </a:t>
            </a:r>
            <a:r>
              <a:rPr lang="en-US" baseline="0" dirty="0" smtClean="0"/>
              <a:t>have safeguarded the little church and allowed it to grow. At some point when we are sanctified, we will most likely be led back to reclaim “Zion” by a prophet, a modern Moses. </a:t>
            </a:r>
            <a:endParaRPr lang="en-US" dirty="0"/>
          </a:p>
        </p:txBody>
      </p:sp>
      <p:sp>
        <p:nvSpPr>
          <p:cNvPr id="4" name="Slide Number Placeholder 3"/>
          <p:cNvSpPr>
            <a:spLocks noGrp="1"/>
          </p:cNvSpPr>
          <p:nvPr>
            <p:ph type="sldNum" sz="quarter" idx="10"/>
          </p:nvPr>
        </p:nvSpPr>
        <p:spPr/>
        <p:txBody>
          <a:bodyPr/>
          <a:lstStyle/>
          <a:p>
            <a:fld id="{AF23BA66-ECE0-AD48-B111-F9798CACA7B5}"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p>
            <a:fld id="{385946A1-6643-4DCA-8F79-B97DA8357EF6}" type="datetimeFigureOut">
              <a:rPr lang="en-US" smtClean="0"/>
              <a:pPr/>
              <a:t>10/19/11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lstStyle>
          <a:p>
            <a:fld id="{67294EC6-2E49-4271-BF90-F22EBEBEE3DA}"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5946A1-6643-4DCA-8F79-B97DA8357EF6}" type="datetimeFigureOut">
              <a:rPr lang="en-US" smtClean="0"/>
              <a:pPr/>
              <a:t>10/19/11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294EC6-2E49-4271-BF90-F22EBEBEE3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5946A1-6643-4DCA-8F79-B97DA8357EF6}" type="datetimeFigureOut">
              <a:rPr lang="en-US" smtClean="0"/>
              <a:pPr/>
              <a:t>10/19/11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294EC6-2E49-4271-BF90-F22EBEBEE3D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4478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82A54463-6AB3-48A5-BE5B-C295D651CCC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5946A1-6643-4DCA-8F79-B97DA8357EF6}" type="datetimeFigureOut">
              <a:rPr lang="en-US" smtClean="0"/>
              <a:pPr/>
              <a:t>10/19/11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294EC6-2E49-4271-BF90-F22EBEBEE3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385946A1-6643-4DCA-8F79-B97DA8357EF6}" type="datetimeFigureOut">
              <a:rPr lang="en-US" smtClean="0"/>
              <a:pPr/>
              <a:t>10/19/11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lstStyle>
          <a:p>
            <a:fld id="{67294EC6-2E49-4271-BF90-F22EBEBEE3DA}"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5946A1-6643-4DCA-8F79-B97DA8357EF6}" type="datetimeFigureOut">
              <a:rPr lang="en-US" smtClean="0"/>
              <a:pPr/>
              <a:t>10/19/11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67294EC6-2E49-4271-BF90-F22EBEBEE3DA}"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85946A1-6643-4DCA-8F79-B97DA8357EF6}" type="datetimeFigureOut">
              <a:rPr lang="en-US" smtClean="0"/>
              <a:pPr/>
              <a:t>10/19/11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67294EC6-2E49-4271-BF90-F22EBEBEE3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5946A1-6643-4DCA-8F79-B97DA8357EF6}" type="datetimeFigureOut">
              <a:rPr lang="en-US" smtClean="0"/>
              <a:pPr/>
              <a:t>10/19/11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294EC6-2E49-4271-BF90-F22EBEBEE3DA}"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5946A1-6643-4DCA-8F79-B97DA8357EF6}" type="datetimeFigureOut">
              <a:rPr lang="en-US" smtClean="0"/>
              <a:pPr/>
              <a:t>10/19/11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294EC6-2E49-4271-BF90-F22EBEBEE3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385946A1-6643-4DCA-8F79-B97DA8357EF6}" type="datetimeFigureOut">
              <a:rPr lang="en-US" smtClean="0"/>
              <a:pPr/>
              <a:t>10/19/11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lstStyle>
          <a:p>
            <a:fld id="{67294EC6-2E49-4271-BF90-F22EBEBEE3DA}"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385946A1-6643-4DCA-8F79-B97DA8357EF6}" type="datetimeFigureOut">
              <a:rPr lang="en-US" smtClean="0"/>
              <a:pPr/>
              <a:t>10/19/11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lstStyle>
          <a:p>
            <a:fld id="{67294EC6-2E49-4271-BF90-F22EBEBEE3DA}"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lstStyle>
          <a:p>
            <a:fld id="{385946A1-6643-4DCA-8F79-B97DA8357EF6}" type="datetimeFigureOut">
              <a:rPr lang="en-US" smtClean="0"/>
              <a:pPr/>
              <a:t>10/19/11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lstStyle>
          <a:p>
            <a:fld id="{67294EC6-2E49-4271-BF90-F22EBEBEE3DA}"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criptures.lds.org/dc/105/10" TargetMode="External"/><Relationship Id="rId4" Type="http://schemas.openxmlformats.org/officeDocument/2006/relationships/hyperlink" Target="http://scriptures.lds.org/john/7/17" TargetMode="External"/><Relationship Id="rId5" Type="http://schemas.openxmlformats.org/officeDocument/2006/relationships/hyperlink" Target="http://scriptures.lds.org/dc/105/11" TargetMode="External"/><Relationship Id="rId6" Type="http://schemas.openxmlformats.org/officeDocument/2006/relationships/hyperlink" Target="http://scriptures.lds.org/dc/105/12" TargetMode="External"/><Relationship Id="rId7"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hyperlink" Target="http://scriptures.lds.org/dc/105/9-1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p:txBody>
          <a:bodyPr>
            <a:normAutofit/>
          </a:bodyPr>
          <a:lstStyle/>
          <a:p>
            <a:pPr eaLnBrk="1" hangingPunct="1"/>
            <a:r>
              <a:rPr lang="en-US" dirty="0" smtClean="0"/>
              <a:t>Zion Shall Not Be Moved</a:t>
            </a:r>
          </a:p>
        </p:txBody>
      </p:sp>
      <p:sp>
        <p:nvSpPr>
          <p:cNvPr id="14339" name="Rectangle 3" descr="Rectangle: Click to edit Master text styles&#10;Second level&#10;Third level&#10;Fourth level&#10;Fifth level"/>
          <p:cNvSpPr>
            <a:spLocks noGrp="1" noChangeArrowheads="1"/>
          </p:cNvSpPr>
          <p:nvPr>
            <p:ph type="subTitle" idx="1"/>
          </p:nvPr>
        </p:nvSpPr>
        <p:spPr/>
        <p:txBody>
          <a:bodyPr/>
          <a:lstStyle/>
          <a:p>
            <a:pPr eaLnBrk="1" hangingPunct="1"/>
            <a:r>
              <a:rPr lang="en-US" dirty="0" smtClean="0"/>
              <a:t>Sections 103, 105</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609600"/>
            <a:ext cx="7772400" cy="762000"/>
          </a:xfrm>
        </p:spPr>
        <p:txBody>
          <a:bodyPr>
            <a:normAutofit fontScale="90000"/>
          </a:bodyPr>
          <a:lstStyle/>
          <a:p>
            <a:r>
              <a:rPr lang="en-US" dirty="0" smtClean="0"/>
              <a:t>A Journey of a 1,000 Miles</a:t>
            </a:r>
            <a:endParaRPr lang="en-US" dirty="0"/>
          </a:p>
        </p:txBody>
      </p:sp>
      <p:sp>
        <p:nvSpPr>
          <p:cNvPr id="16387" name="Rectangle 3"/>
          <p:cNvSpPr>
            <a:spLocks noGrp="1" noChangeArrowheads="1"/>
          </p:cNvSpPr>
          <p:nvPr>
            <p:ph type="body" idx="1"/>
          </p:nvPr>
        </p:nvSpPr>
        <p:spPr>
          <a:xfrm>
            <a:off x="685800" y="1447800"/>
            <a:ext cx="7772400" cy="5486400"/>
          </a:xfrm>
        </p:spPr>
        <p:txBody>
          <a:bodyPr>
            <a:normAutofit/>
          </a:bodyPr>
          <a:lstStyle/>
          <a:p>
            <a:r>
              <a:rPr lang="en-US" sz="2800" dirty="0"/>
              <a:t>The 229 members of Zion’s camp averaged 35 miles per day throughout the summer of </a:t>
            </a:r>
            <a:r>
              <a:rPr lang="en-US" sz="2800" dirty="0" smtClean="0"/>
              <a:t>1834 (men, women, children)</a:t>
            </a:r>
          </a:p>
          <a:p>
            <a:r>
              <a:rPr lang="en-US" sz="2800" dirty="0"/>
              <a:t>Like </a:t>
            </a:r>
            <a:r>
              <a:rPr lang="en-US" sz="2800" dirty="0" err="1"/>
              <a:t>Lehi’s</a:t>
            </a:r>
            <a:r>
              <a:rPr lang="en-US" sz="2800" dirty="0"/>
              <a:t> trek through the wilderness, their trip was marked by many going and doing what the Lord </a:t>
            </a:r>
            <a:r>
              <a:rPr lang="en-US" sz="2800" dirty="0" smtClean="0"/>
              <a:t>commanded, </a:t>
            </a:r>
            <a:r>
              <a:rPr lang="en-US" sz="2800" dirty="0"/>
              <a:t>while others murmured</a:t>
            </a:r>
          </a:p>
          <a:p>
            <a:r>
              <a:rPr lang="en-US" sz="2800" dirty="0"/>
              <a:t>Along the way Gov. Dunklin of Missouri, who had promised militia, withdrew his support</a:t>
            </a:r>
          </a:p>
          <a:p>
            <a:r>
              <a:rPr lang="en-US" sz="2800" dirty="0"/>
              <a:t>Joseph warned that the Lord would not be inclined to help</a:t>
            </a:r>
            <a:r>
              <a:rPr lang="en-US" sz="2800" dirty="0" smtClean="0"/>
              <a:t> those who murmur</a:t>
            </a:r>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Zion’s Camp</a:t>
            </a:r>
            <a:endParaRPr lang="en-US" dirty="0"/>
          </a:p>
        </p:txBody>
      </p:sp>
      <p:sp>
        <p:nvSpPr>
          <p:cNvPr id="5" name="Content Placeholder 4"/>
          <p:cNvSpPr>
            <a:spLocks noGrp="1"/>
          </p:cNvSpPr>
          <p:nvPr>
            <p:ph sz="half" idx="1"/>
          </p:nvPr>
        </p:nvSpPr>
        <p:spPr>
          <a:xfrm>
            <a:off x="457200" y="838200"/>
            <a:ext cx="4038600" cy="5486400"/>
          </a:xfrm>
        </p:spPr>
        <p:txBody>
          <a:bodyPr>
            <a:noAutofit/>
          </a:bodyPr>
          <a:lstStyle/>
          <a:p>
            <a:r>
              <a:rPr lang="en-US" sz="1600" dirty="0" smtClean="0"/>
              <a:t>In Section 105 the Lord spoke of the importance of preparation to the establishment of Zion:</a:t>
            </a:r>
          </a:p>
          <a:p>
            <a:endParaRPr lang="en-US" sz="1600" dirty="0" smtClean="0"/>
          </a:p>
          <a:p>
            <a:r>
              <a:rPr lang="en-US" sz="1600" dirty="0" smtClean="0"/>
              <a:t>The Lord  wanted ~</a:t>
            </a:r>
          </a:p>
          <a:p>
            <a:r>
              <a:rPr lang="en-US" sz="1600" dirty="0" smtClean="0"/>
              <a:t>1. His leaders to be prepared (see </a:t>
            </a:r>
            <a:r>
              <a:rPr lang="en-US" sz="1600" dirty="0" smtClean="0">
                <a:solidFill>
                  <a:schemeClr val="tx2"/>
                </a:solidFill>
                <a:hlinkClick r:id="rId2"/>
              </a:rPr>
              <a:t>vv. 9–10</a:t>
            </a:r>
            <a:r>
              <a:rPr lang="en-US" sz="1600" dirty="0" smtClean="0">
                <a:solidFill>
                  <a:schemeClr val="tx2"/>
                </a:solidFill>
              </a:rPr>
              <a:t>).</a:t>
            </a:r>
          </a:p>
          <a:p>
            <a:r>
              <a:rPr lang="en-US" sz="1600" dirty="0" smtClean="0"/>
              <a:t>2. The Saints to be taught more perfectly what He requires of them (see </a:t>
            </a:r>
            <a:r>
              <a:rPr lang="en-US" sz="1600" dirty="0" smtClean="0">
                <a:hlinkClick r:id="rId3"/>
              </a:rPr>
              <a:t>v. 10</a:t>
            </a:r>
            <a:r>
              <a:rPr lang="en-US" sz="1600" dirty="0" smtClean="0"/>
              <a:t>).</a:t>
            </a:r>
          </a:p>
          <a:p>
            <a:r>
              <a:rPr lang="en-US" sz="1600" dirty="0" smtClean="0"/>
              <a:t>3. The Saints to gain experience (see </a:t>
            </a:r>
            <a:r>
              <a:rPr lang="en-US" sz="1600" dirty="0" smtClean="0">
                <a:hlinkClick r:id="rId3"/>
              </a:rPr>
              <a:t>v. 10</a:t>
            </a:r>
            <a:r>
              <a:rPr lang="en-US" sz="1600" dirty="0" smtClean="0"/>
              <a:t>). No one can know the things of God without doing them (see </a:t>
            </a:r>
            <a:r>
              <a:rPr lang="en-US" sz="1600" dirty="0" smtClean="0">
                <a:hlinkClick r:id="rId4"/>
              </a:rPr>
              <a:t>John 7:17</a:t>
            </a:r>
            <a:r>
              <a:rPr lang="en-US" sz="1600" dirty="0" smtClean="0"/>
              <a:t>).</a:t>
            </a:r>
          </a:p>
          <a:p>
            <a:r>
              <a:rPr lang="en-US" sz="1600" dirty="0" smtClean="0"/>
              <a:t>4. The Saints to know their duty more perfectly (see </a:t>
            </a:r>
            <a:r>
              <a:rPr lang="en-US" sz="1600" dirty="0" smtClean="0">
                <a:hlinkClick r:id="rId3"/>
              </a:rPr>
              <a:t>D&amp;C 105:10</a:t>
            </a:r>
            <a:r>
              <a:rPr lang="en-US" sz="1600" dirty="0" smtClean="0"/>
              <a:t>).</a:t>
            </a:r>
          </a:p>
          <a:p>
            <a:r>
              <a:rPr lang="en-US" sz="1600" dirty="0" smtClean="0"/>
              <a:t>5. The Saints to be endowed with power from on high (see </a:t>
            </a:r>
            <a:r>
              <a:rPr lang="en-US" sz="1600" dirty="0" smtClean="0">
                <a:hlinkClick r:id="rId5"/>
              </a:rPr>
              <a:t>v. 11</a:t>
            </a:r>
            <a:r>
              <a:rPr lang="en-US" sz="1600" dirty="0" smtClean="0"/>
              <a:t>).</a:t>
            </a:r>
          </a:p>
          <a:p>
            <a:r>
              <a:rPr lang="en-US" sz="1600" dirty="0" smtClean="0"/>
              <a:t>6. The Saints to be faithful, enduring in humility to the end (see </a:t>
            </a:r>
            <a:r>
              <a:rPr lang="en-US" sz="1600" dirty="0" smtClean="0">
                <a:hlinkClick r:id="rId6"/>
              </a:rPr>
              <a:t>v. 12</a:t>
            </a:r>
            <a:r>
              <a:rPr lang="en-US" sz="1600" dirty="0" smtClean="0"/>
              <a:t>).</a:t>
            </a:r>
          </a:p>
          <a:p>
            <a:endParaRPr lang="en-US" sz="1600" dirty="0"/>
          </a:p>
        </p:txBody>
      </p:sp>
      <p:pic>
        <p:nvPicPr>
          <p:cNvPr id="31746" name="Picture 2"/>
          <p:cNvPicPr>
            <a:picLocks noGrp="1" noChangeAspect="1" noChangeArrowheads="1"/>
          </p:cNvPicPr>
          <p:nvPr>
            <p:ph sz="half" idx="2"/>
          </p:nvPr>
        </p:nvPicPr>
        <p:blipFill>
          <a:blip r:embed="rId7"/>
          <a:srcRect/>
          <a:stretch>
            <a:fillRect/>
          </a:stretch>
        </p:blipFill>
        <p:spPr bwMode="auto">
          <a:xfrm>
            <a:off x="4572000" y="2133600"/>
            <a:ext cx="4114800" cy="323204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5" name="Rectangle 3"/>
          <p:cNvSpPr>
            <a:spLocks noGrp="1" noChangeArrowheads="1"/>
          </p:cNvSpPr>
          <p:nvPr>
            <p:ph type="title"/>
          </p:nvPr>
        </p:nvSpPr>
        <p:spPr/>
        <p:txBody>
          <a:bodyPr>
            <a:normAutofit fontScale="90000"/>
          </a:bodyPr>
          <a:lstStyle/>
          <a:p>
            <a:r>
              <a:rPr lang="en-US" dirty="0" smtClean="0"/>
              <a:t>Plagues to Try Them</a:t>
            </a:r>
            <a:endParaRPr lang="en-US" dirty="0"/>
          </a:p>
        </p:txBody>
      </p:sp>
      <p:sp>
        <p:nvSpPr>
          <p:cNvPr id="79876" name="Rectangle 4"/>
          <p:cNvSpPr>
            <a:spLocks noGrp="1" noChangeArrowheads="1"/>
          </p:cNvSpPr>
          <p:nvPr>
            <p:ph type="body" sz="half" idx="1"/>
          </p:nvPr>
        </p:nvSpPr>
        <p:spPr>
          <a:xfrm>
            <a:off x="2895600" y="1295400"/>
            <a:ext cx="6019800" cy="6096000"/>
          </a:xfrm>
        </p:spPr>
        <p:txBody>
          <a:bodyPr/>
          <a:lstStyle/>
          <a:p>
            <a:r>
              <a:rPr lang="en-US" sz="2000" dirty="0" smtClean="0"/>
              <a:t>Cholera: </a:t>
            </a:r>
          </a:p>
          <a:p>
            <a:r>
              <a:rPr lang="en-US" sz="2000" dirty="0" smtClean="0"/>
              <a:t> </a:t>
            </a:r>
            <a:r>
              <a:rPr lang="en-US" sz="2000" dirty="0"/>
              <a:t>Brother Joseph called the camp together, and told us that in consequence of the disobedience of some who had not been willing to listen to his words, but had been rebellious, God had decreed that sickness should come upon us, and we should die like sheep with the rot; and said he, "I am sorry, but I cannot help it."</a:t>
            </a:r>
            <a:r>
              <a:rPr lang="en-US" sz="2000" dirty="0" smtClean="0"/>
              <a:t> </a:t>
            </a:r>
          </a:p>
          <a:p>
            <a:r>
              <a:rPr lang="en-US" sz="2000" dirty="0" smtClean="0"/>
              <a:t>When </a:t>
            </a:r>
            <a:r>
              <a:rPr lang="en-US" sz="2000" dirty="0"/>
              <a:t>he spoke these things it pierced me like a dart, having a testimony that so it would be. In the afternoon of this day, we began to receive the revelation known as the "Fishing River revelation.”</a:t>
            </a:r>
          </a:p>
          <a:p>
            <a:pPr lvl="1"/>
            <a:r>
              <a:rPr lang="en-US" sz="2000" dirty="0"/>
              <a:t>Journal of Heber C. Kimball</a:t>
            </a:r>
          </a:p>
        </p:txBody>
      </p:sp>
      <p:pic>
        <p:nvPicPr>
          <p:cNvPr id="79874" name="Picture 2" descr="04a"/>
          <p:cNvPicPr>
            <a:picLocks noGrp="1" noChangeAspect="1" noChangeArrowheads="1"/>
          </p:cNvPicPr>
          <p:nvPr>
            <p:ph sz="half" idx="2"/>
          </p:nvPr>
        </p:nvPicPr>
        <p:blipFill>
          <a:blip r:embed="rId2"/>
          <a:srcRect/>
          <a:stretch>
            <a:fillRect/>
          </a:stretch>
        </p:blipFill>
        <p:spPr>
          <a:xfrm>
            <a:off x="457200" y="609600"/>
            <a:ext cx="2514600" cy="3144838"/>
          </a:xfrm>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normAutofit fontScale="90000"/>
          </a:bodyPr>
          <a:lstStyle/>
          <a:p>
            <a:r>
              <a:rPr lang="en-US" dirty="0" smtClean="0"/>
              <a:t>Heber C. Kimball</a:t>
            </a:r>
            <a:endParaRPr lang="en-US" dirty="0"/>
          </a:p>
        </p:txBody>
      </p:sp>
      <p:sp>
        <p:nvSpPr>
          <p:cNvPr id="74755" name="Rectangle 3"/>
          <p:cNvSpPr>
            <a:spLocks noGrp="1" noChangeArrowheads="1"/>
          </p:cNvSpPr>
          <p:nvPr>
            <p:ph type="body" sz="half" idx="1"/>
          </p:nvPr>
        </p:nvSpPr>
        <p:spPr>
          <a:xfrm>
            <a:off x="2971800" y="1371600"/>
            <a:ext cx="5638800" cy="5486400"/>
          </a:xfrm>
        </p:spPr>
        <p:txBody>
          <a:bodyPr/>
          <a:lstStyle/>
          <a:p>
            <a:pPr>
              <a:lnSpc>
                <a:spcPct val="90000"/>
              </a:lnSpc>
            </a:pPr>
            <a:r>
              <a:rPr lang="en-US" sz="2400" dirty="0"/>
              <a:t>The mob came to the river, two miles from us; and the river had risen to that height that they were obliged to stop without crossing over. The hail fell so heavy upon them that it beat holes in their hats, and in some instances even broke the stocks off their guns; their horses being frightened fled leaving the riders on the ground, their powder was wet and it was evident the Almighty fought in our defense. This night the river raised forty feet.</a:t>
            </a:r>
          </a:p>
          <a:p>
            <a:pPr>
              <a:lnSpc>
                <a:spcPct val="90000"/>
              </a:lnSpc>
              <a:buFontTx/>
              <a:buNone/>
            </a:pPr>
            <a:endParaRPr lang="en-US" sz="1800" dirty="0"/>
          </a:p>
        </p:txBody>
      </p:sp>
      <p:pic>
        <p:nvPicPr>
          <p:cNvPr id="74756" name="Picture 4" descr="04a"/>
          <p:cNvPicPr>
            <a:picLocks noGrp="1" noChangeAspect="1" noChangeArrowheads="1"/>
          </p:cNvPicPr>
          <p:nvPr>
            <p:ph sz="half" idx="2"/>
          </p:nvPr>
        </p:nvPicPr>
        <p:blipFill>
          <a:blip r:embed="rId2"/>
          <a:srcRect/>
          <a:stretch>
            <a:fillRect/>
          </a:stretch>
        </p:blipFill>
        <p:spPr>
          <a:xfrm>
            <a:off x="685800" y="609600"/>
            <a:ext cx="2514600" cy="3144838"/>
          </a:xfrm>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5779" name="Picture 3" descr="2856"/>
          <p:cNvPicPr>
            <a:picLocks noGrp="1" noChangeAspect="1" noChangeArrowheads="1"/>
          </p:cNvPicPr>
          <p:nvPr>
            <p:ph idx="1"/>
          </p:nvPr>
        </p:nvPicPr>
        <p:blipFill>
          <a:blip r:embed="rId2"/>
          <a:srcRect/>
          <a:stretch>
            <a:fillRect/>
          </a:stretch>
        </p:blipFill>
        <p:spPr>
          <a:xfrm>
            <a:off x="434975" y="609600"/>
            <a:ext cx="8328025" cy="5646738"/>
          </a:xfr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3" name="Rectangle 3"/>
          <p:cNvSpPr>
            <a:spLocks noGrp="1" noChangeArrowheads="1"/>
          </p:cNvSpPr>
          <p:nvPr>
            <p:ph type="title"/>
          </p:nvPr>
        </p:nvSpPr>
        <p:spPr/>
        <p:txBody>
          <a:bodyPr>
            <a:normAutofit fontScale="90000"/>
          </a:bodyPr>
          <a:lstStyle/>
          <a:p>
            <a:endParaRPr lang="en-US"/>
          </a:p>
        </p:txBody>
      </p:sp>
      <p:sp>
        <p:nvSpPr>
          <p:cNvPr id="76804" name="Rectangle 4"/>
          <p:cNvSpPr>
            <a:spLocks noGrp="1" noChangeArrowheads="1"/>
          </p:cNvSpPr>
          <p:nvPr>
            <p:ph type="body" sz="half" idx="1"/>
          </p:nvPr>
        </p:nvSpPr>
        <p:spPr>
          <a:xfrm>
            <a:off x="2895600" y="1219200"/>
            <a:ext cx="5791200" cy="5638800"/>
          </a:xfrm>
        </p:spPr>
        <p:txBody>
          <a:bodyPr/>
          <a:lstStyle/>
          <a:p>
            <a:r>
              <a:rPr lang="en-US" sz="2000" dirty="0"/>
              <a:t>On the 21st, Colonel Searcy and two other leading men from Ray county, came to see us, desiring to know what our intentions were; for said he, "I see that there is an Almighty power that protects this people, for I started from Richmond, Ray county, with a company of armed men having a fixed determination to destroy you, but was kept back by the storm and was not able to reach you."</a:t>
            </a:r>
            <a:r>
              <a:rPr lang="en-US" sz="2000" dirty="0" smtClean="0"/>
              <a:t> </a:t>
            </a:r>
          </a:p>
          <a:p>
            <a:endParaRPr lang="en-US" sz="2000" dirty="0" smtClean="0"/>
          </a:p>
          <a:p>
            <a:r>
              <a:rPr lang="en-US" sz="2000" dirty="0" smtClean="0"/>
              <a:t>When </a:t>
            </a:r>
            <a:r>
              <a:rPr lang="en-US" sz="2000" dirty="0"/>
              <a:t>he came into the camp he was seized with such a trembling, that he was obliged to sit down in order to compose himself. When he desired to know what our intentions were, Brother Joseph arose and began to speak and the power of God rested upon him. . . .  </a:t>
            </a:r>
          </a:p>
        </p:txBody>
      </p:sp>
      <p:pic>
        <p:nvPicPr>
          <p:cNvPr id="76802" name="Picture 2" descr="04a"/>
          <p:cNvPicPr>
            <a:picLocks noGrp="1" noChangeAspect="1" noChangeArrowheads="1"/>
          </p:cNvPicPr>
          <p:nvPr>
            <p:ph sz="half" idx="2"/>
          </p:nvPr>
        </p:nvPicPr>
        <p:blipFill>
          <a:blip r:embed="rId2"/>
          <a:srcRect/>
          <a:stretch>
            <a:fillRect/>
          </a:stretch>
        </p:blipFill>
        <p:spPr>
          <a:xfrm>
            <a:off x="381000" y="838200"/>
            <a:ext cx="2514600" cy="3144838"/>
          </a:xfrm>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752600" y="609600"/>
            <a:ext cx="6858000" cy="609600"/>
          </a:xfrm>
        </p:spPr>
        <p:txBody>
          <a:bodyPr>
            <a:normAutofit fontScale="90000"/>
          </a:bodyPr>
          <a:lstStyle/>
          <a:p>
            <a:r>
              <a:rPr lang="en-US" dirty="0"/>
              <a:t>Fishing River </a:t>
            </a:r>
            <a:r>
              <a:rPr lang="en-US" dirty="0" smtClean="0"/>
              <a:t>Revelation</a:t>
            </a:r>
            <a:endParaRPr lang="en-US" dirty="0"/>
          </a:p>
        </p:txBody>
      </p:sp>
      <p:sp>
        <p:nvSpPr>
          <p:cNvPr id="80899" name="Rectangle 3"/>
          <p:cNvSpPr>
            <a:spLocks noGrp="1" noChangeArrowheads="1"/>
          </p:cNvSpPr>
          <p:nvPr>
            <p:ph type="body" idx="1"/>
          </p:nvPr>
        </p:nvSpPr>
        <p:spPr>
          <a:xfrm>
            <a:off x="3048000" y="1371600"/>
            <a:ext cx="5257800" cy="5029200"/>
          </a:xfrm>
        </p:spPr>
        <p:txBody>
          <a:bodyPr/>
          <a:lstStyle/>
          <a:p>
            <a:r>
              <a:rPr lang="en-US" sz="2400" dirty="0"/>
              <a:t>On the 23rd of June [1834], Brother Joseph received a revelation [D&amp;C 105]. . . saying that the Lord had accepted our offering, even as he accepted that of Abraham therefore he had a great blessing laid up in store for us, and an endowment for all, and those who had families might return home, and those who had no families should tarry until the Lord said they should go.</a:t>
            </a:r>
          </a:p>
          <a:p>
            <a:pPr lvl="1" algn="r"/>
            <a:r>
              <a:rPr lang="en-US" sz="2000" dirty="0"/>
              <a:t>Journal of Heber C. Kimball</a:t>
            </a:r>
          </a:p>
        </p:txBody>
      </p:sp>
      <p:pic>
        <p:nvPicPr>
          <p:cNvPr id="80900" name="Picture 4" descr="04a"/>
          <p:cNvPicPr>
            <a:picLocks noChangeAspect="1" noChangeArrowheads="1"/>
          </p:cNvPicPr>
          <p:nvPr/>
        </p:nvPicPr>
        <p:blipFill>
          <a:blip r:embed="rId2"/>
          <a:srcRect/>
          <a:stretch>
            <a:fillRect/>
          </a:stretch>
        </p:blipFill>
        <p:spPr bwMode="auto">
          <a:xfrm>
            <a:off x="609600" y="1219200"/>
            <a:ext cx="2362200" cy="295408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3" name="Rectangle 3"/>
          <p:cNvSpPr>
            <a:spLocks noGrp="1" noChangeArrowheads="1"/>
          </p:cNvSpPr>
          <p:nvPr>
            <p:ph type="title"/>
          </p:nvPr>
        </p:nvSpPr>
        <p:spPr>
          <a:xfrm>
            <a:off x="4038600" y="1066800"/>
            <a:ext cx="4343400" cy="685800"/>
          </a:xfrm>
        </p:spPr>
        <p:txBody>
          <a:bodyPr>
            <a:normAutofit/>
          </a:bodyPr>
          <a:lstStyle/>
          <a:p>
            <a:r>
              <a:rPr lang="en-US" sz="3600" dirty="0" smtClean="0"/>
              <a:t>Called to Sacrifice</a:t>
            </a:r>
            <a:endParaRPr lang="en-US" sz="3600" dirty="0"/>
          </a:p>
        </p:txBody>
      </p:sp>
      <p:sp>
        <p:nvSpPr>
          <p:cNvPr id="81924" name="Rectangle 4"/>
          <p:cNvSpPr>
            <a:spLocks noGrp="1" noChangeArrowheads="1"/>
          </p:cNvSpPr>
          <p:nvPr>
            <p:ph type="body" sz="half" idx="1"/>
          </p:nvPr>
        </p:nvSpPr>
        <p:spPr>
          <a:xfrm>
            <a:off x="4038600" y="2133600"/>
            <a:ext cx="4572000" cy="3886200"/>
          </a:xfrm>
        </p:spPr>
        <p:txBody>
          <a:bodyPr>
            <a:normAutofit lnSpcReduction="10000"/>
          </a:bodyPr>
          <a:lstStyle/>
          <a:p>
            <a:pPr>
              <a:lnSpc>
                <a:spcPct val="80000"/>
              </a:lnSpc>
            </a:pPr>
            <a:r>
              <a:rPr lang="en-US" sz="2400" dirty="0" smtClean="0"/>
              <a:t>Zion’s </a:t>
            </a:r>
            <a:r>
              <a:rPr lang="en-US" sz="2400" dirty="0"/>
              <a:t>Camp was </a:t>
            </a:r>
            <a:r>
              <a:rPr lang="en-US" sz="2400" dirty="0" smtClean="0"/>
              <a:t>disbanded.</a:t>
            </a:r>
          </a:p>
          <a:p>
            <a:pPr>
              <a:lnSpc>
                <a:spcPct val="80000"/>
              </a:lnSpc>
            </a:pPr>
            <a:endParaRPr lang="en-US" sz="2400" dirty="0"/>
          </a:p>
          <a:p>
            <a:pPr>
              <a:lnSpc>
                <a:spcPct val="80000"/>
              </a:lnSpc>
            </a:pPr>
            <a:r>
              <a:rPr lang="en-US" sz="2400" dirty="0" smtClean="0"/>
              <a:t>“God </a:t>
            </a:r>
            <a:r>
              <a:rPr lang="en-US" sz="2400" dirty="0"/>
              <a:t>did not want you to fight.  He could not organize his kingdom with twelve men to open the gospel door to the nations of the earth . . . </a:t>
            </a:r>
            <a:r>
              <a:rPr lang="en-US" sz="2400" dirty="0" smtClean="0"/>
              <a:t>unless </a:t>
            </a:r>
            <a:r>
              <a:rPr lang="en-US" sz="2400" dirty="0"/>
              <a:t>he took them from a body of men who had offered their lives, and who had made as great a sacrifice as did </a:t>
            </a:r>
            <a:r>
              <a:rPr lang="en-US" sz="2400" dirty="0" smtClean="0"/>
              <a:t>Abraham.”</a:t>
            </a:r>
            <a:endParaRPr lang="en-US" sz="2400" dirty="0"/>
          </a:p>
          <a:p>
            <a:pPr lvl="1">
              <a:lnSpc>
                <a:spcPct val="80000"/>
              </a:lnSpc>
            </a:pPr>
            <a:r>
              <a:rPr lang="en-US" dirty="0"/>
              <a:t>Joseph Smith, HC 2:182</a:t>
            </a:r>
          </a:p>
        </p:txBody>
      </p:sp>
      <p:pic>
        <p:nvPicPr>
          <p:cNvPr id="81922" name="Picture 2" descr="Joseph Smith Jnr"/>
          <p:cNvPicPr>
            <a:picLocks noGrp="1" noChangeAspect="1" noChangeArrowheads="1"/>
          </p:cNvPicPr>
          <p:nvPr>
            <p:ph sz="half" idx="2"/>
          </p:nvPr>
        </p:nvPicPr>
        <p:blipFill>
          <a:blip r:embed="rId2"/>
          <a:srcRect/>
          <a:stretch>
            <a:fillRect/>
          </a:stretch>
        </p:blipFill>
        <p:spPr>
          <a:xfrm>
            <a:off x="685800" y="1295400"/>
            <a:ext cx="3048000" cy="4154816"/>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The Trial of Faith</a:t>
            </a:r>
            <a:endParaRPr lang="en-US" dirty="0"/>
          </a:p>
        </p:txBody>
      </p:sp>
      <p:sp>
        <p:nvSpPr>
          <p:cNvPr id="6" name="Content Placeholder 5"/>
          <p:cNvSpPr>
            <a:spLocks noGrp="1"/>
          </p:cNvSpPr>
          <p:nvPr>
            <p:ph idx="1"/>
          </p:nvPr>
        </p:nvSpPr>
        <p:spPr/>
        <p:txBody>
          <a:bodyPr>
            <a:normAutofit fontScale="55000" lnSpcReduction="20000"/>
          </a:bodyPr>
          <a:lstStyle/>
          <a:p>
            <a:r>
              <a:rPr lang="en-US" dirty="0" smtClean="0"/>
              <a:t>Although the avowed purpose of the camp (to reinstate the Saints to their lands in Zion) was not realized, it was not an exercise in futility, but rather served as the forge in which the Lord tempered the steel of many of his early leaders, including the Quorum of the Twelve Apostles.</a:t>
            </a:r>
          </a:p>
          <a:p>
            <a:endParaRPr lang="en-US" dirty="0" smtClean="0"/>
          </a:p>
          <a:p>
            <a:r>
              <a:rPr lang="en-US" dirty="0" smtClean="0"/>
              <a:t>“Zion’s Camp was disbanded on June 24, 1834. It had furnished the know-how and experience which made possible the subsequent exodus of more than 20,000 men, women, and children from Nauvoo to the Rocky Mountains, and prepared leaders for the great exodus. It also provided a proving ground—some 1,000 miles of it—for the future Church leaders. </a:t>
            </a:r>
          </a:p>
          <a:p>
            <a:endParaRPr lang="en-US" dirty="0" smtClean="0"/>
          </a:p>
          <a:p>
            <a:r>
              <a:rPr lang="en-US" dirty="0" smtClean="0"/>
              <a:t>This is evidenced by the fact that when the Quorum of the Twelve Apostles was ‘searched out’ by the three witnesses to the Book of Mormon, [most of those] chosen had been members of Zion’s Camp. These men had demonstrated their willingness to sacrifice everything, even life itself, when commanded by the Lord. The First Quorum of the Seventy was likewise made up of the men who followed the Prophet to Missouri in Zion’s Camp.” (Elder Delbert L. Stapley ) </a:t>
            </a:r>
          </a:p>
          <a:p>
            <a:pPr lvl="2"/>
            <a:r>
              <a:rPr lang="en-US" i="1" dirty="0" smtClean="0"/>
              <a:t>The Importance of Church History,</a:t>
            </a:r>
            <a:r>
              <a:rPr lang="en-US" dirty="0" smtClean="0"/>
              <a:t> Brigham Young University Speeches of the Year [Provo, 15 Apr. 1970], p. 3.)</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Proving Ground </a:t>
            </a:r>
            <a:endParaRPr lang="en-US" dirty="0"/>
          </a:p>
        </p:txBody>
      </p:sp>
      <p:sp>
        <p:nvSpPr>
          <p:cNvPr id="5" name="Content Placeholder 4"/>
          <p:cNvSpPr>
            <a:spLocks noGrp="1"/>
          </p:cNvSpPr>
          <p:nvPr>
            <p:ph idx="1"/>
          </p:nvPr>
        </p:nvSpPr>
        <p:spPr/>
        <p:txBody>
          <a:bodyPr>
            <a:normAutofit fontScale="62500" lnSpcReduction="20000"/>
          </a:bodyPr>
          <a:lstStyle/>
          <a:p>
            <a:r>
              <a:rPr lang="en-US" dirty="0" smtClean="0"/>
              <a:t>Elder Delbert L. </a:t>
            </a:r>
            <a:r>
              <a:rPr lang="en-US" dirty="0" err="1" smtClean="0"/>
              <a:t>Stapley</a:t>
            </a:r>
            <a:r>
              <a:rPr lang="en-US" dirty="0" smtClean="0"/>
              <a:t> said:</a:t>
            </a:r>
            <a:r>
              <a:rPr lang="en-US" dirty="0" smtClean="0"/>
              <a:t> </a:t>
            </a:r>
          </a:p>
          <a:p>
            <a:r>
              <a:rPr lang="en-US" dirty="0" smtClean="0"/>
              <a:t>“</a:t>
            </a:r>
            <a:r>
              <a:rPr lang="en-US" dirty="0" smtClean="0"/>
              <a:t>Zion’s Camp was disbanded on June 24, 1834.</a:t>
            </a:r>
            <a:r>
              <a:rPr lang="en-US" dirty="0" smtClean="0"/>
              <a:t> It </a:t>
            </a:r>
            <a:r>
              <a:rPr lang="en-US" dirty="0" smtClean="0"/>
              <a:t>had furnished the know-how and experience which made possible the subsequent exodus of more than 20,000 men, women, and children from Nauvoo to the Rocky Mountains, and prepared leaders for the great exodus.</a:t>
            </a:r>
            <a:r>
              <a:rPr lang="en-US" dirty="0" smtClean="0"/>
              <a:t> </a:t>
            </a:r>
          </a:p>
          <a:p>
            <a:r>
              <a:rPr lang="en-US" dirty="0" smtClean="0"/>
              <a:t>It </a:t>
            </a:r>
            <a:r>
              <a:rPr lang="en-US" dirty="0" smtClean="0"/>
              <a:t>also provided a proving ground—some 1,000 miles of it—for the future Church leaders. This is evidenced by the fact that when the Quorum of the Twelve Apostles was ‘searched out’ by the three witnesses to the Book of Mormon, [most of those] chosen had been members of Zion’s Camp. These men had demonstrated their willingness to sacrifice everything, even life itself, when commanded by the Lord</a:t>
            </a:r>
            <a:r>
              <a:rPr lang="en-US" dirty="0" smtClean="0"/>
              <a:t>.</a:t>
            </a:r>
          </a:p>
          <a:p>
            <a:r>
              <a:rPr lang="en-US" dirty="0" smtClean="0"/>
              <a:t> </a:t>
            </a:r>
            <a:r>
              <a:rPr lang="en-US" dirty="0" smtClean="0"/>
              <a:t>The First Quorum of the Seventy was likewise made up of the men who followed the Prophet to Missouri in Zion’s Camp.” (</a:t>
            </a:r>
            <a:r>
              <a:rPr lang="en-US" i="1" dirty="0" smtClean="0"/>
              <a:t>The Importance of Church History,</a:t>
            </a:r>
            <a:r>
              <a:rPr lang="en-US" dirty="0" smtClean="0"/>
              <a:t> Brigham Young University Speeches of the Year [Provo, 15 Apr. 1970], </a:t>
            </a:r>
            <a:r>
              <a:rPr lang="en-US" dirty="0" err="1" smtClean="0"/>
              <a:t>p</a:t>
            </a:r>
            <a:r>
              <a:rPr lang="en-US" dirty="0" smtClean="0"/>
              <a:t>. 3.)</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July-December 1833</a:t>
            </a:r>
            <a:endParaRPr lang="en-US" dirty="0"/>
          </a:p>
        </p:txBody>
      </p:sp>
      <p:sp>
        <p:nvSpPr>
          <p:cNvPr id="3" name="Content Placeholder 2"/>
          <p:cNvSpPr>
            <a:spLocks noGrp="1"/>
          </p:cNvSpPr>
          <p:nvPr>
            <p:ph sz="half" idx="1"/>
          </p:nvPr>
        </p:nvSpPr>
        <p:spPr/>
        <p:txBody>
          <a:bodyPr/>
          <a:lstStyle/>
          <a:p>
            <a:r>
              <a:rPr lang="en-US" dirty="0" smtClean="0"/>
              <a:t>Mobs demand that the Saints leave Missouri</a:t>
            </a:r>
          </a:p>
          <a:p>
            <a:r>
              <a:rPr lang="en-US" dirty="0" smtClean="0"/>
              <a:t>Attacks occur</a:t>
            </a:r>
          </a:p>
          <a:p>
            <a:r>
              <a:rPr lang="en-US" dirty="0" smtClean="0"/>
              <a:t>The Saints begin to move north from Jackson County to Clay County, Missouri</a:t>
            </a:r>
            <a:endParaRPr lang="en-US" dirty="0"/>
          </a:p>
        </p:txBody>
      </p:sp>
      <p:pic>
        <p:nvPicPr>
          <p:cNvPr id="5" name="Content Placeholder 4" descr="Haun's Mill.jpg"/>
          <p:cNvPicPr>
            <a:picLocks noGrp="1" noChangeAspect="1"/>
          </p:cNvPicPr>
          <p:nvPr>
            <p:ph sz="half" idx="2"/>
          </p:nvPr>
        </p:nvPicPr>
        <p:blipFill>
          <a:blip r:embed="rId2"/>
          <a:stretch>
            <a:fillRect/>
          </a:stretch>
        </p:blipFill>
        <p:spPr>
          <a:xfrm>
            <a:off x="4495800" y="1676400"/>
            <a:ext cx="3798683" cy="4038600"/>
          </a:xfr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l="995"/>
          <a:stretch>
            <a:fillRect/>
          </a:stretch>
        </p:blipFill>
        <p:spPr bwMode="auto">
          <a:xfrm>
            <a:off x="381000" y="914400"/>
            <a:ext cx="8445768" cy="5043488"/>
          </a:xfrm>
          <a:prstGeom prst="rect">
            <a:avLst/>
          </a:prstGeom>
          <a:noFill/>
          <a:ln w="38100">
            <a:solidFill>
              <a:schemeClr val="tx1"/>
            </a:solidFill>
            <a:miter lim="800000"/>
            <a:headEnd/>
            <a:tailEnd/>
          </a:ln>
          <a:effectLst/>
        </p:spPr>
      </p:pic>
      <p:sp>
        <p:nvSpPr>
          <p:cNvPr id="29703" name="Text Box 7"/>
          <p:cNvSpPr txBox="1">
            <a:spLocks noChangeArrowheads="1"/>
          </p:cNvSpPr>
          <p:nvPr/>
        </p:nvSpPr>
        <p:spPr bwMode="auto">
          <a:xfrm>
            <a:off x="1792288" y="3733800"/>
            <a:ext cx="5665787" cy="519113"/>
          </a:xfrm>
          <a:prstGeom prst="rect">
            <a:avLst/>
          </a:prstGeom>
          <a:noFill/>
          <a:ln w="9525">
            <a:noFill/>
            <a:miter lim="800000"/>
            <a:headEnd/>
            <a:tailEnd/>
          </a:ln>
          <a:effectLst/>
        </p:spPr>
        <p:txBody>
          <a:bodyPr wrap="none">
            <a:spAutoFit/>
          </a:bodyPr>
          <a:lstStyle/>
          <a:p>
            <a:pPr algn="ctr"/>
            <a:r>
              <a:rPr lang="en-US" sz="2800" b="1">
                <a:solidFill>
                  <a:srgbClr val="FFFF66"/>
                </a:solidFill>
                <a:effectLst>
                  <a:outerShdw blurRad="38100" dist="38100" dir="2700000" algn="tl">
                    <a:srgbClr val="000000"/>
                  </a:outerShdw>
                </a:effectLst>
              </a:rPr>
              <a:t>The Quorum of the Twelve Apostles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9703"/>
                                        </p:tgtEl>
                                        <p:attrNameLst>
                                          <p:attrName>style.visibility</p:attrName>
                                        </p:attrNameLst>
                                      </p:cBhvr>
                                      <p:to>
                                        <p:strVal val="visible"/>
                                      </p:to>
                                    </p:set>
                                    <p:animEffect transition="in" filter="barn(outVertical)">
                                      <p:cBhvr>
                                        <p:cTn id="7" dur="500"/>
                                        <p:tgtEl>
                                          <p:spTgt spid="297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3" grpId="0" autoUpdateAnimBg="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Summary</a:t>
            </a:r>
            <a:endParaRPr lang="en-US" dirty="0"/>
          </a:p>
        </p:txBody>
      </p:sp>
      <p:sp>
        <p:nvSpPr>
          <p:cNvPr id="6" name="Content Placeholder 5"/>
          <p:cNvSpPr>
            <a:spLocks noGrp="1"/>
          </p:cNvSpPr>
          <p:nvPr>
            <p:ph sz="half" idx="1"/>
          </p:nvPr>
        </p:nvSpPr>
        <p:spPr/>
        <p:txBody>
          <a:bodyPr>
            <a:normAutofit fontScale="77500" lnSpcReduction="20000"/>
          </a:bodyPr>
          <a:lstStyle/>
          <a:p>
            <a:r>
              <a:rPr lang="en-US" dirty="0" smtClean="0"/>
              <a:t>The Saints today await the Lord’s instructions concerning the redemption of the City of Zion. Until that time, our responsibility is to establish and build up stakes of Zion among every nation, kindred, tongue, and people so that the whole earth can receive the blessings of the Holy City.</a:t>
            </a:r>
          </a:p>
          <a:p>
            <a:pPr lvl="2"/>
            <a:r>
              <a:rPr lang="en-US" dirty="0" smtClean="0"/>
              <a:t>McConkie &amp; Ostler, </a:t>
            </a:r>
            <a:r>
              <a:rPr lang="en-US" i="1" dirty="0" smtClean="0"/>
              <a:t>Revelations of the Restoration</a:t>
            </a:r>
            <a:r>
              <a:rPr lang="en-US" dirty="0" smtClean="0"/>
              <a:t>, 780</a:t>
            </a:r>
            <a:endParaRPr lang="en-US" dirty="0"/>
          </a:p>
        </p:txBody>
      </p:sp>
      <p:pic>
        <p:nvPicPr>
          <p:cNvPr id="7" name="Content Placeholder 6" descr="rel-lds.gif"/>
          <p:cNvPicPr>
            <a:picLocks noGrp="1" noChangeAspect="1"/>
          </p:cNvPicPr>
          <p:nvPr>
            <p:ph sz="half" idx="2"/>
          </p:nvPr>
        </p:nvPicPr>
        <p:blipFill>
          <a:blip r:embed="rId2"/>
          <a:srcRect t="-43390" b="-43390"/>
          <a:stretch>
            <a:fillRect/>
          </a:stretch>
        </p:blipFill>
        <p:spPr>
          <a:xfrm>
            <a:off x="4648200" y="457200"/>
            <a:ext cx="4038600" cy="4526280"/>
          </a:xfrm>
        </p:spPr>
      </p:pic>
      <p:sp>
        <p:nvSpPr>
          <p:cNvPr id="9" name="TextBox 8"/>
          <p:cNvSpPr txBox="1"/>
          <p:nvPr/>
        </p:nvSpPr>
        <p:spPr>
          <a:xfrm>
            <a:off x="4724400" y="4114800"/>
            <a:ext cx="3886200" cy="2308324"/>
          </a:xfrm>
          <a:prstGeom prst="rect">
            <a:avLst/>
          </a:prstGeom>
          <a:noFill/>
        </p:spPr>
        <p:txBody>
          <a:bodyPr wrap="square" rtlCol="0">
            <a:spAutoFit/>
          </a:bodyPr>
          <a:lstStyle/>
          <a:p>
            <a:r>
              <a:rPr lang="en-US" sz="1200" b="1" dirty="0" smtClean="0"/>
              <a:t>"He will lift up an ensign unto the nations. . . . He lifteth up an ensign on the mountains." (Isa 5:26; 18:3).</a:t>
            </a:r>
          </a:p>
          <a:p>
            <a:r>
              <a:rPr lang="en-US" sz="1200" b="1" dirty="0" smtClean="0"/>
              <a:t>"On 26 July 1847, just two days after Brigham Young arrived in the Salt Lake Valley, he and others ascended a dome-shaped hill north of the present Utah State Capitol building. He had seen this prominent peak in a vision. As President Young raised a flag, he also symbolically lifted the "ensign to all nations," inviting them to gather to Zion.” </a:t>
            </a:r>
          </a:p>
          <a:p>
            <a:pPr algn="r"/>
            <a:r>
              <a:rPr lang="en-US" sz="1200" b="1" dirty="0" smtClean="0"/>
              <a:t>~Joseph F. Smith, </a:t>
            </a:r>
            <a:r>
              <a:rPr lang="en-US" sz="1200" b="1" i="1" dirty="0" smtClean="0"/>
              <a:t>Encyclopedia of LDS History</a:t>
            </a:r>
            <a:endParaRPr lang="en-US" sz="1200" i="1"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Return to Zion in the Future</a:t>
            </a:r>
            <a:endParaRPr lang="en-US" dirty="0"/>
          </a:p>
        </p:txBody>
      </p:sp>
      <p:pic>
        <p:nvPicPr>
          <p:cNvPr id="8" name="Content Placeholder 7" descr="Ensign Peak.jpg"/>
          <p:cNvPicPr>
            <a:picLocks noGrp="1" noChangeAspect="1"/>
          </p:cNvPicPr>
          <p:nvPr>
            <p:ph sz="half" idx="1"/>
          </p:nvPr>
        </p:nvPicPr>
        <p:blipFill>
          <a:blip r:embed="rId3"/>
          <a:srcRect t="-24712" b="-24712"/>
          <a:stretch>
            <a:fillRect/>
          </a:stretch>
        </p:blipFill>
        <p:spPr/>
      </p:pic>
      <p:sp>
        <p:nvSpPr>
          <p:cNvPr id="7" name="Content Placeholder 6"/>
          <p:cNvSpPr>
            <a:spLocks noGrp="1"/>
          </p:cNvSpPr>
          <p:nvPr>
            <p:ph sz="half" idx="2"/>
          </p:nvPr>
        </p:nvSpPr>
        <p:spPr/>
        <p:txBody>
          <a:bodyPr>
            <a:normAutofit fontScale="55000" lnSpcReduction="20000"/>
          </a:bodyPr>
          <a:lstStyle/>
          <a:p>
            <a:r>
              <a:rPr lang="en-US" sz="3429" b="1" dirty="0" smtClean="0">
                <a:latin typeface="Times"/>
                <a:cs typeface="Times"/>
              </a:rPr>
              <a:t>When arriving in Salt Lake Valley Brigham Young expressed his thoughts frankly with the church leaders:</a:t>
            </a:r>
          </a:p>
          <a:p>
            <a:r>
              <a:rPr lang="en-US" sz="3429" b="1" dirty="0" smtClean="0">
                <a:latin typeface="Times"/>
                <a:cs typeface="Times"/>
              </a:rPr>
              <a:t>" I know that this is the spot, we were led by the Lord to it. We have come here according to the suggestion and direction of Joseph Smith. I knew this spot as soon as I saw it. Up there on that table ground </a:t>
            </a:r>
            <a:r>
              <a:rPr lang="en-US" sz="3429" b="1" i="1" dirty="0" smtClean="0">
                <a:latin typeface="Times"/>
                <a:cs typeface="Times"/>
              </a:rPr>
              <a:t>we shall erect the Standard of Freedom</a:t>
            </a:r>
            <a:r>
              <a:rPr lang="en-US" sz="3429" b="1" dirty="0" smtClean="0">
                <a:latin typeface="Times"/>
                <a:cs typeface="Times"/>
              </a:rPr>
              <a:t>... Joseph Smith and myself had both seen this place years ago and that is why we are here</a:t>
            </a:r>
            <a:r>
              <a:rPr lang="en-US" sz="3429" b="1" dirty="0" smtClean="0">
                <a:latin typeface="Times"/>
                <a:cs typeface="Times"/>
              </a:rPr>
              <a:t>.”</a:t>
            </a:r>
          </a:p>
          <a:p>
            <a:r>
              <a:rPr lang="en-US" sz="3429" b="1" dirty="0" smtClean="0">
                <a:latin typeface="Times"/>
                <a:cs typeface="Times"/>
              </a:rPr>
              <a:t>Thought Question: Are you ready to march for the cause of Zion?</a:t>
            </a:r>
            <a:endParaRPr lang="en-US" sz="3429" b="1" dirty="0" smtClean="0">
              <a:latin typeface="Times"/>
              <a:cs typeface="Times"/>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3962400" y="457200"/>
            <a:ext cx="4572000" cy="6096000"/>
          </a:xfrm>
        </p:spPr>
        <p:txBody>
          <a:bodyPr/>
          <a:lstStyle/>
          <a:p>
            <a:pPr>
              <a:lnSpc>
                <a:spcPct val="90000"/>
              </a:lnSpc>
            </a:pPr>
            <a:endParaRPr lang="en-US" sz="2400" dirty="0" smtClean="0"/>
          </a:p>
          <a:p>
            <a:pPr>
              <a:lnSpc>
                <a:spcPct val="90000"/>
              </a:lnSpc>
            </a:pPr>
            <a:endParaRPr lang="en-US" sz="2400" dirty="0" smtClean="0"/>
          </a:p>
          <a:p>
            <a:pPr>
              <a:lnSpc>
                <a:spcPct val="90000"/>
              </a:lnSpc>
            </a:pPr>
            <a:endParaRPr lang="en-US" sz="2200" dirty="0" smtClean="0"/>
          </a:p>
          <a:p>
            <a:pPr>
              <a:lnSpc>
                <a:spcPct val="90000"/>
              </a:lnSpc>
            </a:pPr>
            <a:r>
              <a:rPr lang="en-US" sz="2200" dirty="0" smtClean="0"/>
              <a:t>When </a:t>
            </a:r>
            <a:r>
              <a:rPr lang="en-US" sz="2200" dirty="0"/>
              <a:t>the Lord spoke to Joseph, instructing him to counsel the people to consecrate their possessions, and deed them over to the Church in a covenant that cannot be broken, would the people listen to it?  No, but they began to find out they were mistaken, and had only acknowledged with their mouths that the things which they possessed were the Lord’s</a:t>
            </a:r>
          </a:p>
          <a:p>
            <a:pPr lvl="1">
              <a:lnSpc>
                <a:spcPct val="90000"/>
              </a:lnSpc>
            </a:pPr>
            <a:r>
              <a:rPr lang="en-US" sz="1800" i="1" dirty="0"/>
              <a:t>Journal of Discourses</a:t>
            </a:r>
            <a:r>
              <a:rPr lang="en-US" sz="1800" dirty="0"/>
              <a:t>, 2:305-06</a:t>
            </a:r>
            <a:r>
              <a:rPr lang="en-US" sz="2000" dirty="0"/>
              <a:t> </a:t>
            </a:r>
          </a:p>
        </p:txBody>
      </p:sp>
      <p:pic>
        <p:nvPicPr>
          <p:cNvPr id="7172" name="Picture 4" descr="03a"/>
          <p:cNvPicPr>
            <a:picLocks noChangeAspect="1" noChangeArrowheads="1"/>
          </p:cNvPicPr>
          <p:nvPr/>
        </p:nvPicPr>
        <p:blipFill>
          <a:blip r:embed="rId3"/>
          <a:srcRect/>
          <a:stretch>
            <a:fillRect/>
          </a:stretch>
        </p:blipFill>
        <p:spPr bwMode="auto">
          <a:xfrm>
            <a:off x="381000" y="914400"/>
            <a:ext cx="3502383" cy="43942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Picture Placeholder 7" descr="Missouri Difficulties.gif"/>
          <p:cNvPicPr>
            <a:picLocks noGrp="1" noChangeAspect="1"/>
          </p:cNvPicPr>
          <p:nvPr>
            <p:ph type="pic" idx="4294967295"/>
          </p:nvPr>
        </p:nvPicPr>
        <p:blipFill>
          <a:blip r:embed="rId2"/>
          <a:srcRect l="-19076" r="-19076"/>
          <a:stretch>
            <a:fillRect/>
          </a:stretch>
        </p:blipFill>
        <p:spPr>
          <a:xfrm>
            <a:off x="-685800" y="533400"/>
            <a:ext cx="10496297" cy="5410200"/>
          </a:xfrm>
        </p:spPr>
      </p:pic>
      <p:sp>
        <p:nvSpPr>
          <p:cNvPr id="3" name="Up Arrow 2"/>
          <p:cNvSpPr/>
          <p:nvPr/>
        </p:nvSpPr>
        <p:spPr>
          <a:xfrm>
            <a:off x="2362200" y="3352800"/>
            <a:ext cx="152400" cy="3810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Section 103</a:t>
            </a:r>
          </a:p>
        </p:txBody>
      </p:sp>
      <p:sp>
        <p:nvSpPr>
          <p:cNvPr id="13315" name="Rectangle 3"/>
          <p:cNvSpPr>
            <a:spLocks noGrp="1" noChangeArrowheads="1"/>
          </p:cNvSpPr>
          <p:nvPr>
            <p:ph type="body" idx="1"/>
          </p:nvPr>
        </p:nvSpPr>
        <p:spPr/>
        <p:txBody>
          <a:bodyPr/>
          <a:lstStyle/>
          <a:p>
            <a:r>
              <a:rPr lang="en-US" dirty="0"/>
              <a:t>Why were the saints driven from Jackson County, Missouri?</a:t>
            </a:r>
          </a:p>
          <a:p>
            <a:r>
              <a:rPr lang="en-US" dirty="0"/>
              <a:t>Partly to chasten them for covetousness and feigned words (103:4)</a:t>
            </a:r>
          </a:p>
          <a:p>
            <a:r>
              <a:rPr lang="en-US" dirty="0"/>
              <a:t>Partly because the mob was composed of free agents who chose to persecute the saints, and the Lord “suffered them thus far” to make them accountable for their actions (103:3)</a:t>
            </a:r>
          </a:p>
          <a:p>
            <a:pPr>
              <a:buFontTx/>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685800" y="990600"/>
            <a:ext cx="7772400" cy="5486400"/>
          </a:xfrm>
        </p:spPr>
        <p:txBody>
          <a:bodyPr/>
          <a:lstStyle/>
          <a:p>
            <a:r>
              <a:rPr lang="en-US" dirty="0"/>
              <a:t>IF</a:t>
            </a:r>
          </a:p>
          <a:p>
            <a:pPr lvl="1"/>
            <a:r>
              <a:rPr lang="en-US" dirty="0"/>
              <a:t>Saints “hearken from this very hour unto the counsel which I, the Lord their God shall give unto them” (5)</a:t>
            </a:r>
          </a:p>
          <a:p>
            <a:r>
              <a:rPr lang="en-US" dirty="0"/>
              <a:t>THEN</a:t>
            </a:r>
          </a:p>
          <a:p>
            <a:pPr lvl="1"/>
            <a:r>
              <a:rPr lang="en-US" dirty="0"/>
              <a:t>They shall prevail against enemies (6-7)</a:t>
            </a:r>
          </a:p>
          <a:p>
            <a:r>
              <a:rPr lang="en-US" dirty="0"/>
              <a:t>IF</a:t>
            </a:r>
          </a:p>
          <a:p>
            <a:pPr lvl="1"/>
            <a:r>
              <a:rPr lang="en-US" dirty="0"/>
              <a:t>The saints “hearken not to observe all my words” (8)</a:t>
            </a:r>
          </a:p>
          <a:p>
            <a:r>
              <a:rPr lang="en-US" dirty="0"/>
              <a:t>THEN</a:t>
            </a:r>
          </a:p>
          <a:p>
            <a:pPr lvl="1"/>
            <a:r>
              <a:rPr lang="en-US" dirty="0"/>
              <a:t>Babylon will prevail against them (9)</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“Go Up to the Land of Zion”</a:t>
            </a:r>
            <a:endParaRPr lang="en-US" dirty="0"/>
          </a:p>
        </p:txBody>
      </p:sp>
      <p:sp>
        <p:nvSpPr>
          <p:cNvPr id="15363" name="Rectangle 3"/>
          <p:cNvSpPr>
            <a:spLocks noGrp="1" noChangeArrowheads="1"/>
          </p:cNvSpPr>
          <p:nvPr>
            <p:ph type="body" idx="1"/>
          </p:nvPr>
        </p:nvSpPr>
        <p:spPr>
          <a:xfrm>
            <a:off x="685800" y="1524000"/>
            <a:ext cx="7772400" cy="4876800"/>
          </a:xfrm>
        </p:spPr>
        <p:txBody>
          <a:bodyPr>
            <a:normAutofit/>
          </a:bodyPr>
          <a:lstStyle/>
          <a:p>
            <a:r>
              <a:rPr lang="en-US" sz="2400" dirty="0"/>
              <a:t>“Behold, I say unto you, the redemption of Zion must needs come by </a:t>
            </a:r>
            <a:r>
              <a:rPr lang="en-US" sz="2400" dirty="0" smtClean="0"/>
              <a:t>power” </a:t>
            </a:r>
            <a:r>
              <a:rPr lang="en-US" sz="2000" dirty="0" smtClean="0"/>
              <a:t>D</a:t>
            </a:r>
            <a:r>
              <a:rPr lang="en-US" sz="2000" dirty="0"/>
              <a:t>&amp;C 103:</a:t>
            </a:r>
            <a:r>
              <a:rPr lang="en-US" sz="2000" dirty="0" smtClean="0"/>
              <a:t>15 </a:t>
            </a:r>
          </a:p>
          <a:p>
            <a:endParaRPr lang="en-US" sz="2000" dirty="0" smtClean="0"/>
          </a:p>
          <a:p>
            <a:r>
              <a:rPr lang="en-US" sz="2400" dirty="0" smtClean="0"/>
              <a:t>A Moses</a:t>
            </a:r>
            <a:r>
              <a:rPr lang="en-US" sz="2400" dirty="0"/>
              <a:t>-like </a:t>
            </a:r>
            <a:r>
              <a:rPr lang="en-US" sz="2400" dirty="0" smtClean="0"/>
              <a:t>man—</a:t>
            </a:r>
            <a:r>
              <a:rPr lang="en-US" sz="2400" dirty="0"/>
              <a:t>to lead an army of </a:t>
            </a:r>
            <a:r>
              <a:rPr lang="en-US" sz="2400" dirty="0" smtClean="0"/>
              <a:t>Israel</a:t>
            </a:r>
          </a:p>
          <a:p>
            <a:endParaRPr lang="en-US" sz="2400" dirty="0" smtClean="0"/>
          </a:p>
          <a:p>
            <a:r>
              <a:rPr lang="en-US" sz="2400" dirty="0"/>
              <a:t>“Let no man be afraid to lay down his life for my sake”</a:t>
            </a:r>
            <a:r>
              <a:rPr lang="en-US" sz="2400" dirty="0" smtClean="0"/>
              <a:t>  </a:t>
            </a:r>
            <a:r>
              <a:rPr lang="en-US" sz="2000" dirty="0" smtClean="0"/>
              <a:t>D</a:t>
            </a:r>
            <a:r>
              <a:rPr lang="en-US" sz="2000" dirty="0"/>
              <a:t>&amp;C 103:</a:t>
            </a:r>
            <a:r>
              <a:rPr lang="en-US" sz="2000" dirty="0" smtClean="0"/>
              <a:t>27</a:t>
            </a:r>
          </a:p>
          <a:p>
            <a:endParaRPr lang="en-US" sz="2000" dirty="0" smtClean="0"/>
          </a:p>
          <a:p>
            <a:r>
              <a:rPr lang="en-US" sz="2400" dirty="0"/>
              <a:t>Gather the army of Israel “to go up unto the land of Zion</a:t>
            </a:r>
            <a:r>
              <a:rPr lang="en-US" sz="2400" dirty="0" smtClean="0"/>
              <a:t>” </a:t>
            </a:r>
            <a:r>
              <a:rPr lang="en-US" sz="2000" dirty="0" smtClean="0"/>
              <a:t>D</a:t>
            </a:r>
            <a:r>
              <a:rPr lang="en-US" sz="2000" dirty="0"/>
              <a:t>&amp;C 103:</a:t>
            </a:r>
            <a:r>
              <a:rPr lang="en-US" sz="2000" dirty="0" smtClean="0"/>
              <a:t>30</a:t>
            </a:r>
          </a:p>
          <a:p>
            <a:endParaRPr lang="en-US" sz="2000" dirty="0" smtClean="0"/>
          </a:p>
          <a:p>
            <a:r>
              <a:rPr lang="en-US" sz="2400" dirty="0"/>
              <a:t>“Behold this is my will; ask and ye shall receive; but men do not always do my will</a:t>
            </a:r>
            <a:r>
              <a:rPr lang="en-US" sz="2400" dirty="0" smtClean="0"/>
              <a:t>” </a:t>
            </a:r>
            <a:r>
              <a:rPr lang="en-US" sz="2000" dirty="0" smtClean="0"/>
              <a:t>D</a:t>
            </a:r>
            <a:r>
              <a:rPr lang="en-US" sz="2000" dirty="0"/>
              <a:t>&amp;C 103:31</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to Zion’s Camp</a:t>
            </a:r>
            <a:endParaRPr lang="en-US" dirty="0"/>
          </a:p>
        </p:txBody>
      </p:sp>
      <p:sp>
        <p:nvSpPr>
          <p:cNvPr id="3" name="Content Placeholder 2"/>
          <p:cNvSpPr>
            <a:spLocks noGrp="1"/>
          </p:cNvSpPr>
          <p:nvPr>
            <p:ph sz="half" idx="1"/>
          </p:nvPr>
        </p:nvSpPr>
        <p:spPr>
          <a:xfrm>
            <a:off x="457200" y="1645920"/>
            <a:ext cx="8077200" cy="487680"/>
          </a:xfrm>
        </p:spPr>
        <p:txBody>
          <a:bodyPr>
            <a:normAutofit fontScale="92500" lnSpcReduction="10000"/>
          </a:bodyPr>
          <a:lstStyle/>
          <a:p>
            <a:r>
              <a:rPr lang="en-US" dirty="0" smtClean="0"/>
              <a:t>Section 105 24 June 1834 Fishing River, Missouri</a:t>
            </a:r>
            <a:endParaRPr lang="en-US" dirty="0"/>
          </a:p>
        </p:txBody>
      </p:sp>
      <p:pic>
        <p:nvPicPr>
          <p:cNvPr id="5" name="Picture 3" descr="52493B"/>
          <p:cNvPicPr>
            <a:picLocks noChangeAspect="1" noChangeArrowheads="1"/>
          </p:cNvPicPr>
          <p:nvPr/>
        </p:nvPicPr>
        <p:blipFill>
          <a:blip r:embed="rId2"/>
          <a:srcRect/>
          <a:stretch>
            <a:fillRect/>
          </a:stretch>
        </p:blipFill>
        <p:spPr>
          <a:xfrm>
            <a:off x="2590800" y="2286000"/>
            <a:ext cx="5791200" cy="3941673"/>
          </a:xfrm>
          <a:prstGeom prst="rect">
            <a:avLst/>
          </a:prstGeom>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1506" name="Picture 2" descr="D:\My Documents\My Pictures\PICTURES\Church History site's slides\Maps Church History\Missourit, Illinois, Iowa Map adjust D&amp;C 60a.gif"/>
          <p:cNvPicPr>
            <a:picLocks noChangeAspect="1" noChangeArrowheads="1"/>
          </p:cNvPicPr>
          <p:nvPr/>
        </p:nvPicPr>
        <p:blipFill>
          <a:blip r:embed="rId2"/>
          <a:srcRect l="25623" t="1653" b="2480"/>
          <a:stretch>
            <a:fillRect/>
          </a:stretch>
        </p:blipFill>
        <p:spPr bwMode="auto">
          <a:xfrm>
            <a:off x="838200" y="381000"/>
            <a:ext cx="7894583" cy="3913554"/>
          </a:xfrm>
          <a:prstGeom prst="rect">
            <a:avLst/>
          </a:prstGeom>
          <a:noFill/>
          <a:ln w="38100">
            <a:solidFill>
              <a:srgbClr val="000000"/>
            </a:solidFill>
            <a:miter lim="800000"/>
            <a:headEnd/>
            <a:tailEnd/>
          </a:ln>
        </p:spPr>
      </p:pic>
      <p:sp>
        <p:nvSpPr>
          <p:cNvPr id="21507" name="Oval 3"/>
          <p:cNvSpPr>
            <a:spLocks noChangeArrowheads="1"/>
          </p:cNvSpPr>
          <p:nvPr/>
        </p:nvSpPr>
        <p:spPr bwMode="auto">
          <a:xfrm>
            <a:off x="1905000" y="2590800"/>
            <a:ext cx="1219200" cy="1143000"/>
          </a:xfrm>
          <a:prstGeom prst="ellipse">
            <a:avLst/>
          </a:prstGeom>
          <a:noFill/>
          <a:ln w="38100">
            <a:solidFill>
              <a:srgbClr val="FF0000"/>
            </a:solidFill>
            <a:round/>
            <a:headEnd/>
            <a:tailEnd/>
          </a:ln>
          <a:effectLst/>
        </p:spPr>
        <p:txBody>
          <a:bodyPr wrap="none" anchor="ctr"/>
          <a:lstStyle/>
          <a:p>
            <a:endParaRPr lang="en-US"/>
          </a:p>
        </p:txBody>
      </p:sp>
      <p:sp>
        <p:nvSpPr>
          <p:cNvPr id="4" name="TextBox 3"/>
          <p:cNvSpPr txBox="1"/>
          <p:nvPr/>
        </p:nvSpPr>
        <p:spPr>
          <a:xfrm>
            <a:off x="533400" y="4648200"/>
            <a:ext cx="8153400" cy="1754326"/>
          </a:xfrm>
          <a:prstGeom prst="rect">
            <a:avLst/>
          </a:prstGeom>
          <a:noFill/>
        </p:spPr>
        <p:txBody>
          <a:bodyPr wrap="square" rtlCol="0">
            <a:spAutoFit/>
          </a:bodyPr>
          <a:lstStyle/>
          <a:p>
            <a:r>
              <a:rPr lang="en-US" dirty="0" smtClean="0"/>
              <a:t>After Meeting with the High </a:t>
            </a:r>
            <a:r>
              <a:rPr lang="en-US" dirty="0"/>
              <a:t>C</a:t>
            </a:r>
            <a:r>
              <a:rPr lang="en-US" dirty="0" smtClean="0"/>
              <a:t>ouncil in Kirtland on February 24, 1834, the Prophet stated that he intended to go to Zion to assist in redeeming it. The Lord instructed him to have at least 100 men (D&amp;C 103). By the time Joseph arrived in Fishing River, Missouri on 19 June 1834 he had 205 members of  what became known as Zion’s Camp.  They had marched 1,000 miles to Clay County, Missouri.</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barn(inHorizontal)">
                                      <p:cBhvr>
                                        <p:cTn id="7" dur="5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742</TotalTime>
  <Words>2524</Words>
  <Application>Microsoft Macintosh PowerPoint</Application>
  <PresentationFormat>On-screen Show (4:3)</PresentationFormat>
  <Paragraphs>103</Paragraphs>
  <Slides>22</Slides>
  <Notes>3</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Foundry</vt:lpstr>
      <vt:lpstr>Zion Shall Not Be Moved</vt:lpstr>
      <vt:lpstr>July-December 1833</vt:lpstr>
      <vt:lpstr>Slide 3</vt:lpstr>
      <vt:lpstr>Slide 4</vt:lpstr>
      <vt:lpstr>Section 103</vt:lpstr>
      <vt:lpstr>Slide 6</vt:lpstr>
      <vt:lpstr>“Go Up to the Land of Zion”</vt:lpstr>
      <vt:lpstr>Revelation to Zion’s Camp</vt:lpstr>
      <vt:lpstr>Slide 9</vt:lpstr>
      <vt:lpstr>A Journey of a 1,000 Miles</vt:lpstr>
      <vt:lpstr>Zion’s Camp</vt:lpstr>
      <vt:lpstr>Plagues to Try Them</vt:lpstr>
      <vt:lpstr>Heber C. Kimball</vt:lpstr>
      <vt:lpstr>Slide 14</vt:lpstr>
      <vt:lpstr>Slide 15</vt:lpstr>
      <vt:lpstr>Fishing River Revelation</vt:lpstr>
      <vt:lpstr>Called to Sacrifice</vt:lpstr>
      <vt:lpstr>The Trial of Faith</vt:lpstr>
      <vt:lpstr>A Proving Ground </vt:lpstr>
      <vt:lpstr>Slide 20</vt:lpstr>
      <vt:lpstr>Summary</vt:lpstr>
      <vt:lpstr>Return to Zion in the Future</vt:lpstr>
    </vt:vector>
  </TitlesOfParts>
  <Company>BYU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Zion Shall Not Be Moved</dc:title>
  <dc:creator>Sirpa Grierson</dc:creator>
  <cp:lastModifiedBy>Sirpa Grierson</cp:lastModifiedBy>
  <cp:revision>35</cp:revision>
  <dcterms:created xsi:type="dcterms:W3CDTF">2011-10-19T16:16:00Z</dcterms:created>
  <dcterms:modified xsi:type="dcterms:W3CDTF">2011-10-19T16:19:20Z</dcterms:modified>
</cp:coreProperties>
</file>